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IBM Plex Mono Medium"/>
      <p:regular r:id="rId28"/>
      <p:bold r:id="rId29"/>
      <p:italic r:id="rId30"/>
      <p:boldItalic r:id="rId31"/>
    </p:embeddedFont>
    <p:embeddedFont>
      <p:font typeface="IBM Plex Mono Light"/>
      <p:regular r:id="rId32"/>
      <p:bold r:id="rId33"/>
      <p:italic r:id="rId34"/>
      <p:boldItalic r:id="rId35"/>
    </p:embeddedFont>
    <p:embeddedFont>
      <p:font typeface="IBM Plex Mon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IBMPlexMonoMedium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BMPlexMono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BMPlexMonoMedium-boldItalic.fntdata"/><Relationship Id="rId30" Type="http://schemas.openxmlformats.org/officeDocument/2006/relationships/font" Target="fonts/IBMPlexMonoMedium-italic.fntdata"/><Relationship Id="rId11" Type="http://schemas.openxmlformats.org/officeDocument/2006/relationships/slide" Target="slides/slide7.xml"/><Relationship Id="rId33" Type="http://schemas.openxmlformats.org/officeDocument/2006/relationships/font" Target="fonts/IBMPlexMonoLight-bold.fntdata"/><Relationship Id="rId10" Type="http://schemas.openxmlformats.org/officeDocument/2006/relationships/slide" Target="slides/slide6.xml"/><Relationship Id="rId32" Type="http://schemas.openxmlformats.org/officeDocument/2006/relationships/font" Target="fonts/IBMPlexMonoLight-regular.fntdata"/><Relationship Id="rId13" Type="http://schemas.openxmlformats.org/officeDocument/2006/relationships/slide" Target="slides/slide9.xml"/><Relationship Id="rId35" Type="http://schemas.openxmlformats.org/officeDocument/2006/relationships/font" Target="fonts/IBMPlexMono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IBMPlexMonoLight-italic.fntdata"/><Relationship Id="rId15" Type="http://schemas.openxmlformats.org/officeDocument/2006/relationships/slide" Target="slides/slide11.xml"/><Relationship Id="rId37" Type="http://schemas.openxmlformats.org/officeDocument/2006/relationships/font" Target="fonts/IBMPlexMono-bold.fntdata"/><Relationship Id="rId14" Type="http://schemas.openxmlformats.org/officeDocument/2006/relationships/slide" Target="slides/slide10.xml"/><Relationship Id="rId36" Type="http://schemas.openxmlformats.org/officeDocument/2006/relationships/font" Target="fonts/IBMPlexMono-regular.fntdata"/><Relationship Id="rId17" Type="http://schemas.openxmlformats.org/officeDocument/2006/relationships/slide" Target="slides/slide13.xml"/><Relationship Id="rId39" Type="http://schemas.openxmlformats.org/officeDocument/2006/relationships/font" Target="fonts/IBMPlexMono-boldItalic.fntdata"/><Relationship Id="rId16" Type="http://schemas.openxmlformats.org/officeDocument/2006/relationships/slide" Target="slides/slide12.xml"/><Relationship Id="rId38" Type="http://schemas.openxmlformats.org/officeDocument/2006/relationships/font" Target="fonts/IBMPlexMono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gif>
</file>

<file path=ppt/media/image17.gif>
</file>

<file path=ppt/media/image18.gif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g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39a92ecce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39a92ecce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466301ad9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466301ad9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39a92ecce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39a92ecce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39a96c55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39a96c55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466301ad9_1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466301ad9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466301ad9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8466301ad9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466301ad9_1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466301ad9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6e91e9b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6e91e9b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466301ad9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466301ad9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466301ad9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466301ad9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7021470a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7021470a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486e3ef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486e3ef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6e91e9b9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6e91e9b9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839a92ecce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839a92ecce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39a96c550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39a96c550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48ef496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48ef496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4edd07f6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4edd07f6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4edd07f6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4edd07f6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466301a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466301a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466301ad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466301ad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466301ad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466301ad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466301ad9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466301ad9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8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2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6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jpg"/><Relationship Id="rId4" Type="http://schemas.openxmlformats.org/officeDocument/2006/relationships/image" Target="../media/image1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hyperlink" Target="https://developer.rhino3d.com/guides/general/essential-mathematics/parametric-curves-surface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dium.com/generative-design/introduction-to-computational-design-6c0fdfb3f1" TargetMode="External"/><Relationship Id="rId4" Type="http://schemas.openxmlformats.org/officeDocument/2006/relationships/hyperlink" Target="https://medium.com/better-programming/programming-paradigms-object-oriented-vs-procedural-f89eda302b0e" TargetMode="External"/><Relationship Id="rId5" Type="http://schemas.openxmlformats.org/officeDocument/2006/relationships/hyperlink" Target="https://www.slideshare.net/danilnagy/sp18-generative-design-week-1-introduction?from_action=save" TargetMode="External"/><Relationship Id="rId6" Type="http://schemas.openxmlformats.org/officeDocument/2006/relationships/hyperlink" Target="https://www.azahner.com/blog/efficient-fabrication-of-double-curves-in-architecture" TargetMode="External"/><Relationship Id="rId7" Type="http://schemas.openxmlformats.org/officeDocument/2006/relationships/hyperlink" Target="https://towardsdatascience.com/covid19-top-7-online-interactive-simulations-curated-fa4282889875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Programming your design model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a crash course on Grasshopper Python programming application in architecture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</a:t>
            </a: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CODEID</a:t>
            </a:r>
            <a:endParaRPr sz="800"/>
          </a:p>
        </p:txBody>
      </p:sp>
      <p:sp>
        <p:nvSpPr>
          <p:cNvPr id="56" name="Google Shape;56;p13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Object-Oriented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60" name="Google Shape;160;p22"/>
          <p:cNvPicPr preferRelativeResize="0"/>
          <p:nvPr/>
        </p:nvPicPr>
        <p:blipFill rotWithShape="1">
          <a:blip r:embed="rId3">
            <a:alphaModFix amt="30000"/>
          </a:blip>
          <a:srcRect b="6847" l="0" r="0" t="5479"/>
          <a:stretch/>
        </p:blipFill>
        <p:spPr>
          <a:xfrm>
            <a:off x="1121150" y="1316600"/>
            <a:ext cx="6458276" cy="21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4">
            <a:alphaModFix/>
          </a:blip>
          <a:srcRect b="6847" l="72217" r="0" t="5479"/>
          <a:stretch/>
        </p:blipFill>
        <p:spPr>
          <a:xfrm>
            <a:off x="5785175" y="1316600"/>
            <a:ext cx="1794276" cy="213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 rot="-1799793">
            <a:off x="12947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 rot="-1799793">
            <a:off x="22058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loop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 rot="-1799793">
            <a:off x="3353685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conditionals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 rot="-1799793">
            <a:off x="473011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function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 rot="-1799522">
            <a:off x="6063475" y="602997"/>
            <a:ext cx="1871850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Class (object)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Variable, loop, conditionals, function, class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idx="1" type="subTitle"/>
          </p:nvPr>
        </p:nvSpPr>
        <p:spPr>
          <a:xfrm>
            <a:off x="311688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Remember!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175" name="Google Shape;175;p23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Python &amp; IronPython is </a:t>
            </a: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object-oriented language. 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Rhino &amp; Grasshopper SDK is written in C#, which is also object- oriented language.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176" name="Google Shape;176;p23"/>
          <p:cNvGrpSpPr/>
          <p:nvPr/>
        </p:nvGrpSpPr>
        <p:grpSpPr>
          <a:xfrm>
            <a:off x="1672667" y="1476387"/>
            <a:ext cx="5798663" cy="1433376"/>
            <a:chOff x="807092" y="1476387"/>
            <a:chExt cx="5798663" cy="1433376"/>
          </a:xfrm>
        </p:grpSpPr>
        <p:pic>
          <p:nvPicPr>
            <p:cNvPr id="177" name="Google Shape;17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7092" y="1573638"/>
              <a:ext cx="1024776" cy="10247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64757" y="1476387"/>
              <a:ext cx="1440998" cy="12193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3"/>
            <p:cNvPicPr preferRelativeResize="0"/>
            <p:nvPr/>
          </p:nvPicPr>
          <p:blipFill rotWithShape="1">
            <a:blip r:embed="rId5">
              <a:alphaModFix/>
            </a:blip>
            <a:srcRect b="0" l="0" r="31986" t="0"/>
            <a:stretch/>
          </p:blipFill>
          <p:spPr>
            <a:xfrm>
              <a:off x="2965626" y="1584388"/>
              <a:ext cx="1065363" cy="13253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0" name="Google Shape;180;p23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Computational Strategies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87" name="Google Shape;187;p24"/>
          <p:cNvPicPr preferRelativeResize="0"/>
          <p:nvPr/>
        </p:nvPicPr>
        <p:blipFill rotWithShape="1">
          <a:blip r:embed="rId3">
            <a:alphaModFix/>
          </a:blip>
          <a:srcRect b="14135" l="0" r="0" t="12962"/>
          <a:stretch/>
        </p:blipFill>
        <p:spPr>
          <a:xfrm>
            <a:off x="1850013" y="498750"/>
            <a:ext cx="5443977" cy="306687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4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Continuous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 b="13044" l="0" r="15895" t="13089"/>
          <a:stretch/>
        </p:blipFill>
        <p:spPr>
          <a:xfrm>
            <a:off x="4037650" y="755488"/>
            <a:ext cx="4033499" cy="2737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 rotWithShape="1">
          <a:blip r:embed="rId4">
            <a:alphaModFix/>
          </a:blip>
          <a:srcRect b="16051" l="0" r="77538" t="0"/>
          <a:stretch/>
        </p:blipFill>
        <p:spPr>
          <a:xfrm>
            <a:off x="1641225" y="1440975"/>
            <a:ext cx="1232325" cy="136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Discrete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03" name="Google Shape;203;p26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204" name="Google Shape;204;p26"/>
          <p:cNvPicPr preferRelativeResize="0"/>
          <p:nvPr/>
        </p:nvPicPr>
        <p:blipFill rotWithShape="1">
          <a:blip r:embed="rId3">
            <a:alphaModFix/>
          </a:blip>
          <a:srcRect b="16051" l="24672" r="51696" t="0"/>
          <a:stretch/>
        </p:blipFill>
        <p:spPr>
          <a:xfrm>
            <a:off x="1641225" y="1440975"/>
            <a:ext cx="1296474" cy="13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0750" y="1092963"/>
            <a:ext cx="4344876" cy="23082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Rule-Based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213" name="Google Shape;213;p27"/>
          <p:cNvPicPr preferRelativeResize="0"/>
          <p:nvPr/>
        </p:nvPicPr>
        <p:blipFill rotWithShape="1">
          <a:blip r:embed="rId3">
            <a:alphaModFix/>
          </a:blip>
          <a:srcRect b="16051" l="50623" r="25745" t="0"/>
          <a:stretch/>
        </p:blipFill>
        <p:spPr>
          <a:xfrm>
            <a:off x="1641225" y="1440975"/>
            <a:ext cx="1296474" cy="13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4526061" y="522713"/>
            <a:ext cx="2896626" cy="33442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7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Rule-Based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222" name="Google Shape;222;p28"/>
          <p:cNvPicPr preferRelativeResize="0"/>
          <p:nvPr/>
        </p:nvPicPr>
        <p:blipFill rotWithShape="1">
          <a:blip r:embed="rId3">
            <a:alphaModFix/>
          </a:blip>
          <a:srcRect b="16051" l="50623" r="25745" t="0"/>
          <a:stretch/>
        </p:blipFill>
        <p:spPr>
          <a:xfrm>
            <a:off x="1641225" y="1440975"/>
            <a:ext cx="1296474" cy="13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6199" y="1030800"/>
            <a:ext cx="3540713" cy="243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8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Behavioural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30" name="Google Shape;230;p29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231" name="Google Shape;231;p29"/>
          <p:cNvPicPr preferRelativeResize="0"/>
          <p:nvPr/>
        </p:nvPicPr>
        <p:blipFill rotWithShape="1">
          <a:blip r:embed="rId3">
            <a:alphaModFix/>
          </a:blip>
          <a:srcRect b="16051" l="77283" r="-914" t="0"/>
          <a:stretch/>
        </p:blipFill>
        <p:spPr>
          <a:xfrm>
            <a:off x="1641225" y="1440975"/>
            <a:ext cx="1296474" cy="13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7724" y="1030800"/>
            <a:ext cx="4367320" cy="24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9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Focus:Recursive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pic>
        <p:nvPicPr>
          <p:cNvPr id="239" name="Google Shape;239;p30"/>
          <p:cNvPicPr preferRelativeResize="0"/>
          <p:nvPr/>
        </p:nvPicPr>
        <p:blipFill rotWithShape="1">
          <a:blip r:embed="rId3">
            <a:alphaModFix/>
          </a:blip>
          <a:srcRect b="14135" l="0" r="0" t="12962"/>
          <a:stretch/>
        </p:blipFill>
        <p:spPr>
          <a:xfrm>
            <a:off x="1850013" y="498750"/>
            <a:ext cx="5443977" cy="3066872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0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grpSp>
        <p:nvGrpSpPr>
          <p:cNvPr id="241" name="Google Shape;241;p30"/>
          <p:cNvGrpSpPr/>
          <p:nvPr/>
        </p:nvGrpSpPr>
        <p:grpSpPr>
          <a:xfrm>
            <a:off x="4572000" y="472500"/>
            <a:ext cx="1172700" cy="3119400"/>
            <a:chOff x="4572000" y="472500"/>
            <a:chExt cx="1172700" cy="3119400"/>
          </a:xfrm>
        </p:grpSpPr>
        <p:pic>
          <p:nvPicPr>
            <p:cNvPr id="242" name="Google Shape;242;p30"/>
            <p:cNvPicPr preferRelativeResize="0"/>
            <p:nvPr/>
          </p:nvPicPr>
          <p:blipFill rotWithShape="1">
            <a:blip r:embed="rId3">
              <a:alphaModFix/>
            </a:blip>
            <a:srcRect b="14135" l="50000" r="28458" t="12962"/>
            <a:stretch/>
          </p:blipFill>
          <p:spPr>
            <a:xfrm>
              <a:off x="4572001" y="498750"/>
              <a:ext cx="1172696" cy="30668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p30"/>
            <p:cNvSpPr/>
            <p:nvPr/>
          </p:nvSpPr>
          <p:spPr>
            <a:xfrm>
              <a:off x="4572000" y="472500"/>
              <a:ext cx="1172700" cy="31194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30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Focus:Recursive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251" name="Google Shape;251;p31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  <p:pic>
        <p:nvPicPr>
          <p:cNvPr id="252" name="Google Shape;252;p31"/>
          <p:cNvPicPr preferRelativeResize="0"/>
          <p:nvPr/>
        </p:nvPicPr>
        <p:blipFill/>
        <p:spPr>
          <a:xfrm>
            <a:off x="1886963" y="594376"/>
            <a:ext cx="5370126" cy="28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Rhino Stack Diagram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63" name="Google Shape;63;p14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02052020</a:t>
            </a:r>
            <a:endParaRPr sz="800"/>
          </a:p>
        </p:txBody>
      </p:sp>
      <p:grpSp>
        <p:nvGrpSpPr>
          <p:cNvPr id="64" name="Google Shape;64;p14"/>
          <p:cNvGrpSpPr/>
          <p:nvPr/>
        </p:nvGrpSpPr>
        <p:grpSpPr>
          <a:xfrm>
            <a:off x="1910350" y="591775"/>
            <a:ext cx="5323308" cy="2808300"/>
            <a:chOff x="1520775" y="581725"/>
            <a:chExt cx="5323308" cy="2808300"/>
          </a:xfrm>
        </p:grpSpPr>
        <p:pic>
          <p:nvPicPr>
            <p:cNvPr id="65" name="Google Shape;65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0775" y="957475"/>
              <a:ext cx="5323308" cy="2432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Google Shape;66;p14"/>
            <p:cNvSpPr/>
            <p:nvPr/>
          </p:nvSpPr>
          <p:spPr>
            <a:xfrm>
              <a:off x="4256250" y="1099550"/>
              <a:ext cx="2463300" cy="2442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2828925" y="1099550"/>
              <a:ext cx="1267500" cy="2442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" name="Google Shape;68;p14"/>
            <p:cNvCxnSpPr>
              <a:stCxn id="66" idx="0"/>
              <a:endCxn id="67" idx="0"/>
            </p:cNvCxnSpPr>
            <p:nvPr/>
          </p:nvCxnSpPr>
          <p:spPr>
            <a:xfrm rot="5400000">
              <a:off x="4474950" y="87200"/>
              <a:ext cx="600" cy="2025300"/>
            </a:xfrm>
            <a:prstGeom prst="bentConnector3">
              <a:avLst>
                <a:gd fmla="val -39687500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9" name="Google Shape;69;p14"/>
            <p:cNvSpPr txBox="1"/>
            <p:nvPr/>
          </p:nvSpPr>
          <p:spPr>
            <a:xfrm>
              <a:off x="3934775" y="581725"/>
              <a:ext cx="1337400" cy="23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rhinoscriptsyntax</a:t>
              </a:r>
              <a:endParaRPr sz="100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Application:Facade Subdivision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58" name="Google Shape;258;p32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259" name="Google Shape;259;p32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950" y="767550"/>
            <a:ext cx="3655856" cy="243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6" y="767550"/>
            <a:ext cx="3655856" cy="243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</a:t>
            </a:r>
            <a:r>
              <a:rPr lang="en" sz="250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Let’s take a break and write some code!</a:t>
            </a:r>
            <a:endParaRPr sz="2500">
              <a:solidFill>
                <a:schemeClr val="dk1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8575" y="711900"/>
            <a:ext cx="3566875" cy="26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Parametric Surface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276" name="Google Shape;276;p34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075" y="1294575"/>
            <a:ext cx="571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4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IBM Plex Mono"/>
                <a:ea typeface="IBM Plex Mono"/>
                <a:cs typeface="IBM Plex Mono"/>
                <a:sym typeface="IBM Plex Mono"/>
                <a:hlinkClick r:id="rId4"/>
              </a:rPr>
              <a:t>https://developer.rhino3d.com/guides/general/essential-mathematics/parametric-curves-surfaces/</a:t>
            </a:r>
            <a:endParaRPr sz="11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thank you</a:t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84" name="Google Shape;284;p35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285" name="Google Shape;285;p35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  <p:sp>
        <p:nvSpPr>
          <p:cNvPr id="286" name="Google Shape;286;p35"/>
          <p:cNvSpPr txBox="1"/>
          <p:nvPr/>
        </p:nvSpPr>
        <p:spPr>
          <a:xfrm>
            <a:off x="311725" y="878400"/>
            <a:ext cx="8807400" cy="23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Sources: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BM Plex Mono"/>
              <a:buChar char="●"/>
            </a:pPr>
            <a:r>
              <a:rPr lang="en" sz="1000" u="sng">
                <a:latin typeface="IBM Plex Mono"/>
                <a:ea typeface="IBM Plex Mono"/>
                <a:cs typeface="IBM Plex Mono"/>
                <a:sym typeface="IBM Plex Mono"/>
                <a:hlinkClick r:id="rId3"/>
              </a:rPr>
              <a:t>https://medium.com/generative-design/introduction-to-computational-design-6c0fdfb3f1</a:t>
            </a:r>
            <a:endParaRPr sz="1000" u="sng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85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00"/>
              <a:buFont typeface="IBM Plex Mono"/>
              <a:buChar char="●"/>
            </a:pPr>
            <a:r>
              <a:rPr lang="en" sz="1000" u="sng">
                <a:latin typeface="IBM Plex Mono"/>
                <a:ea typeface="IBM Plex Mono"/>
                <a:cs typeface="IBM Plex Mono"/>
                <a:sym typeface="IBM Plex Mono"/>
                <a:hlinkClick r:id="rId4"/>
              </a:rPr>
              <a:t>https://medium.com/better-programming/programming-paradigms-object-oriented-vs-procedural-f89eda302b0e</a:t>
            </a:r>
            <a:endParaRPr sz="900" u="sng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Font typeface="IBM Plex Mono"/>
              <a:buChar char="●"/>
            </a:pPr>
            <a:r>
              <a:rPr lang="en" sz="1000" u="sng">
                <a:latin typeface="IBM Plex Mono"/>
                <a:ea typeface="IBM Plex Mono"/>
                <a:cs typeface="IBM Plex Mono"/>
                <a:sym typeface="IBM Plex Mono"/>
                <a:hlinkClick r:id="rId5"/>
              </a:rPr>
              <a:t>https://www.slideshare.net/danilnagy/sp18-generative-design-week-1-introduction?from_action=save</a:t>
            </a:r>
            <a:endParaRPr sz="800" u="sng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73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IBM Plex Mono"/>
              <a:buChar char="●"/>
            </a:pPr>
            <a:r>
              <a:rPr lang="en" sz="1000" u="sng">
                <a:latin typeface="IBM Plex Mono"/>
                <a:ea typeface="IBM Plex Mono"/>
                <a:cs typeface="IBM Plex Mono"/>
                <a:sym typeface="IBM Plex Mono"/>
                <a:hlinkClick r:id="rId6"/>
              </a:rPr>
              <a:t>https://www.azahner.com/blog/efficient-fabrication-of-double-curves-in-architecture</a:t>
            </a:r>
            <a:endParaRPr sz="700" u="sng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66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0"/>
              <a:buFont typeface="IBM Plex Mono"/>
              <a:buChar char="●"/>
            </a:pPr>
            <a:r>
              <a:rPr lang="en" sz="1000" u="sng">
                <a:latin typeface="IBM Plex Mono"/>
                <a:ea typeface="IBM Plex Mono"/>
                <a:cs typeface="IBM Plex Mono"/>
                <a:sym typeface="IBM Plex Mono"/>
                <a:hlinkClick r:id="rId7"/>
              </a:rPr>
              <a:t>https://towardsdatascience.com/covid19-top-7-online-interactive-simulations-curated-fa4282889875</a:t>
            </a:r>
            <a:endParaRPr sz="600" u="sng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What’s next?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>
            <a:off x="2918575" y="1770713"/>
            <a:ext cx="3792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+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5232450" y="1770713"/>
            <a:ext cx="3792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+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4817" y="1678363"/>
            <a:ext cx="1024776" cy="102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050" y="2121575"/>
            <a:ext cx="1211106" cy="10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5">
            <a:alphaModFix/>
          </a:blip>
          <a:srcRect b="0" l="0" r="31986" t="0"/>
          <a:stretch/>
        </p:blipFill>
        <p:spPr>
          <a:xfrm>
            <a:off x="1311271" y="1057900"/>
            <a:ext cx="895399" cy="111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6">
            <a:alphaModFix/>
          </a:blip>
          <a:srcRect b="13028" l="0" r="0" t="0"/>
          <a:stretch/>
        </p:blipFill>
        <p:spPr>
          <a:xfrm>
            <a:off x="6066000" y="1332637"/>
            <a:ext cx="1775350" cy="15439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Programming Paradigm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2918575" y="1770713"/>
            <a:ext cx="3792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+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5232450" y="1770713"/>
            <a:ext cx="3792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+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4817" y="1678363"/>
            <a:ext cx="1024776" cy="102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050" y="2121575"/>
            <a:ext cx="1211106" cy="10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 b="0" l="0" r="31986" t="0"/>
          <a:stretch/>
        </p:blipFill>
        <p:spPr>
          <a:xfrm>
            <a:off x="1311271" y="1057900"/>
            <a:ext cx="895399" cy="111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6">
            <a:alphaModFix/>
          </a:blip>
          <a:srcRect b="29880" l="7105" r="6028" t="15881"/>
          <a:stretch/>
        </p:blipFill>
        <p:spPr>
          <a:xfrm>
            <a:off x="6216583" y="2446675"/>
            <a:ext cx="1737041" cy="108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7">
            <a:alphaModFix/>
          </a:blip>
          <a:srcRect b="24224" l="9966" r="9264" t="8764"/>
          <a:stretch/>
        </p:blipFill>
        <p:spPr>
          <a:xfrm>
            <a:off x="6535213" y="1002701"/>
            <a:ext cx="1099784" cy="912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6"/>
          <p:cNvCxnSpPr>
            <a:endCxn id="94" idx="0"/>
          </p:cNvCxnSpPr>
          <p:nvPr/>
        </p:nvCxnSpPr>
        <p:spPr>
          <a:xfrm flipH="1">
            <a:off x="7085104" y="1929775"/>
            <a:ext cx="3900" cy="51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6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250" y="865925"/>
            <a:ext cx="4329576" cy="247563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is simply a way of writing a program. In our case,a program that will generate our design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05" name="Google Shape;105;p17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Programming Paradigm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Imperative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113" name="Google Shape;113;p18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6847" l="0" r="0" t="5479"/>
          <a:stretch/>
        </p:blipFill>
        <p:spPr>
          <a:xfrm>
            <a:off x="1121150" y="1316600"/>
            <a:ext cx="6458300" cy="213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 rot="-1799793">
            <a:off x="12947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6847" l="0" r="0" t="5479"/>
          <a:stretch/>
        </p:blipFill>
        <p:spPr>
          <a:xfrm>
            <a:off x="1121150" y="1316600"/>
            <a:ext cx="6458276" cy="213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sp>
        <p:nvSpPr>
          <p:cNvPr id="123" name="Google Shape;123;p19"/>
          <p:cNvSpPr txBox="1"/>
          <p:nvPr/>
        </p:nvSpPr>
        <p:spPr>
          <a:xfrm rot="-1799793">
            <a:off x="12947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4" name="Google Shape;124;p19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Imperative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</a:t>
            </a: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ariable, loop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 rot="-1799793">
            <a:off x="22058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loop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b="6847" l="0" r="0" t="5479"/>
          <a:stretch/>
        </p:blipFill>
        <p:spPr>
          <a:xfrm>
            <a:off x="1121150" y="1316600"/>
            <a:ext cx="6458300" cy="213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Imperative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Variable, loop, conditionals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 rot="-1799793">
            <a:off x="12947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 rot="-1799793">
            <a:off x="22058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loop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 rot="-1799793">
            <a:off x="3353685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conditionals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152400" y="152400"/>
            <a:ext cx="424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#CODEID</a:t>
            </a:r>
            <a:endParaRPr sz="800"/>
          </a:p>
        </p:txBody>
      </p:sp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 amt="30000"/>
          </a:blip>
          <a:srcRect b="6847" l="0" r="0" t="5479"/>
          <a:stretch/>
        </p:blipFill>
        <p:spPr>
          <a:xfrm>
            <a:off x="1121150" y="1316600"/>
            <a:ext cx="6458300" cy="21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 rotWithShape="1">
          <a:blip r:embed="rId4">
            <a:alphaModFix/>
          </a:blip>
          <a:srcRect b="35870" l="44845" r="0" t="5478"/>
          <a:stretch/>
        </p:blipFill>
        <p:spPr>
          <a:xfrm>
            <a:off x="4017475" y="1316600"/>
            <a:ext cx="3561951" cy="142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>
            <p:ph idx="1" type="subTitle"/>
          </p:nvPr>
        </p:nvSpPr>
        <p:spPr>
          <a:xfrm>
            <a:off x="311713" y="3615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rPr>
              <a:t>&gt;&gt;&gt; Functional</a:t>
            </a:r>
            <a:endParaRPr sz="1400">
              <a:solidFill>
                <a:srgbClr val="434343"/>
              </a:solidFill>
              <a:latin typeface="IBM Plex Mono Light"/>
              <a:ea typeface="IBM Plex Mono Light"/>
              <a:cs typeface="IBM Plex Mono Light"/>
              <a:sym typeface="IBM Plex Mon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311725" y="4132250"/>
            <a:ext cx="88074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Variable, loop, conditionals, function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 rot="-1799793">
            <a:off x="12947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variable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 rot="-1799793">
            <a:off x="220586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loop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 rot="-1799793">
            <a:off x="3353685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conditionals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 rot="-1799793">
            <a:off x="4730110" y="763797"/>
            <a:ext cx="1228328" cy="304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IBM Plex Mono"/>
                <a:ea typeface="IBM Plex Mono"/>
                <a:cs typeface="IBM Plex Mono"/>
                <a:sym typeface="IBM Plex Mono"/>
              </a:rPr>
              <a:t>function</a:t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4572000" y="152400"/>
            <a:ext cx="45720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IBM Plex Mono Light"/>
                <a:ea typeface="IBM Plex Mono Light"/>
                <a:cs typeface="IBM Plex Mono Light"/>
                <a:sym typeface="IBM Plex Mono Light"/>
              </a:rPr>
              <a:t>03052020</a:t>
            </a:r>
            <a:endParaRPr sz="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